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72" r:id="rId7"/>
    <p:sldId id="273" r:id="rId8"/>
    <p:sldId id="274" r:id="rId9"/>
    <p:sldId id="275" r:id="rId10"/>
    <p:sldId id="276"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05" autoAdjust="0"/>
  </p:normalViewPr>
  <p:slideViewPr>
    <p:cSldViewPr>
      <p:cViewPr varScale="1">
        <p:scale>
          <a:sx n="87" d="100"/>
          <a:sy n="87" d="100"/>
        </p:scale>
        <p:origin x="528"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Introduction to DevOps</a:t>
            </a:r>
          </a:p>
        </p:txBody>
      </p:sp>
      <p:sp>
        <p:nvSpPr>
          <p:cNvPr id="6" name="Subtitle 5"/>
          <p:cNvSpPr>
            <a:spLocks noGrp="1"/>
          </p:cNvSpPr>
          <p:nvPr>
            <p:ph type="subTitle" idx="1"/>
          </p:nvPr>
        </p:nvSpPr>
        <p:spPr/>
        <p:txBody>
          <a:bodyPr/>
          <a:lstStyle/>
          <a:p>
            <a:r>
              <a:rPr lang="en-US" dirty="0"/>
              <a:t>Sonika Rathi</a:t>
            </a:r>
          </a:p>
        </p:txBody>
      </p:sp>
      <p:sp>
        <p:nvSpPr>
          <p:cNvPr id="7" name="Text Placeholder 6"/>
          <p:cNvSpPr>
            <a:spLocks noGrp="1"/>
          </p:cNvSpPr>
          <p:nvPr>
            <p:ph type="body" sz="quarter" idx="14"/>
          </p:nvPr>
        </p:nvSpPr>
        <p:spPr/>
        <p:txBody>
          <a:bodyPr/>
          <a:lstStyle/>
          <a:p>
            <a:r>
              <a:rPr lang="en-US" dirty="0"/>
              <a:t>Assistant Professor</a:t>
            </a:r>
          </a:p>
          <a:p>
            <a:r>
              <a:rPr lang="en-US" dirty="0"/>
              <a:t>BITS </a:t>
            </a:r>
            <a:r>
              <a:rPr lang="en-US" dirty="0" err="1"/>
              <a:t>Pilani</a:t>
            </a:r>
            <a:endParaRPr lang="en-US" dirty="0"/>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p:txBody>
          <a:bodyPr/>
          <a:lstStyle/>
          <a:p>
            <a:r>
              <a:rPr lang="en-US" dirty="0"/>
              <a:t>Measuring Your Organizational Culture</a:t>
            </a:r>
          </a:p>
          <a:p>
            <a:pPr lvl="1"/>
            <a:r>
              <a:rPr lang="en-US" dirty="0"/>
              <a:t>Provide your employees:</a:t>
            </a:r>
          </a:p>
          <a:p>
            <a:pPr lvl="2"/>
            <a:r>
              <a:rPr lang="en-US" dirty="0"/>
              <a:t>An organizational structure</a:t>
            </a:r>
          </a:p>
          <a:p>
            <a:pPr lvl="2"/>
            <a:r>
              <a:rPr lang="en-US" dirty="0"/>
              <a:t>The business context and </a:t>
            </a:r>
          </a:p>
          <a:p>
            <a:pPr lvl="2"/>
            <a:r>
              <a:rPr lang="en-US" dirty="0"/>
              <a:t>The necessary feedback</a:t>
            </a:r>
          </a:p>
          <a:p>
            <a:r>
              <a:rPr lang="en-US" dirty="0"/>
              <a:t>People are factor that makes transformation succeed or fail</a:t>
            </a:r>
          </a:p>
          <a:p>
            <a:r>
              <a:rPr lang="en-US" dirty="0"/>
              <a:t>Spend enough time and effort on People during the transformation</a:t>
            </a:r>
          </a:p>
        </p:txBody>
      </p:sp>
      <p:sp>
        <p:nvSpPr>
          <p:cNvPr id="4" name="Text Placeholder 3"/>
          <p:cNvSpPr>
            <a:spLocks noGrp="1"/>
          </p:cNvSpPr>
          <p:nvPr>
            <p:ph type="body" sz="quarter" idx="14"/>
          </p:nvPr>
        </p:nvSpPr>
        <p:spPr/>
        <p:txBody>
          <a:bodyPr/>
          <a:lstStyle/>
          <a:p>
            <a:r>
              <a:rPr lang="en-US" dirty="0"/>
              <a:t>Effective Management of People : Lets Summarize</a:t>
            </a:r>
          </a:p>
        </p:txBody>
      </p:sp>
    </p:spTree>
    <p:extLst>
      <p:ext uri="{BB962C8B-B14F-4D97-AF65-F5344CB8AC3E}">
        <p14:creationId xmlns:p14="http://schemas.microsoft.com/office/powerpoint/2010/main" val="4115249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a:t>
            </a:r>
          </a:p>
        </p:txBody>
      </p:sp>
    </p:spTree>
    <p:extLst>
      <p:ext uri="{BB962C8B-B14F-4D97-AF65-F5344CB8AC3E}">
        <p14:creationId xmlns:p14="http://schemas.microsoft.com/office/powerpoint/2010/main" val="419579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DevOps People Dimension</a:t>
            </a:r>
          </a:p>
          <a:p>
            <a:endParaRPr lang="en-IN" dirty="0"/>
          </a:p>
          <a:p>
            <a:endParaRPr lang="en-US" dirty="0"/>
          </a:p>
        </p:txBody>
      </p:sp>
      <p:sp>
        <p:nvSpPr>
          <p:cNvPr id="4" name="Text Placeholder 3"/>
          <p:cNvSpPr>
            <a:spLocks noGrp="1"/>
          </p:cNvSpPr>
          <p:nvPr>
            <p:ph type="body" sz="quarter" idx="14"/>
          </p:nvPr>
        </p:nvSpPr>
        <p:spPr>
          <a:xfrm>
            <a:off x="329247" y="1143001"/>
            <a:ext cx="11196956" cy="395287"/>
          </a:xfrm>
        </p:spPr>
        <p:txBody>
          <a:bodyPr/>
          <a:lstStyle/>
          <a:p>
            <a:r>
              <a:rPr lang="en-IN" dirty="0"/>
              <a:t>DevOps Culture</a:t>
            </a:r>
            <a:endParaRPr lang="en-US" dirty="0"/>
          </a:p>
        </p:txBody>
      </p:sp>
      <p:sp>
        <p:nvSpPr>
          <p:cNvPr id="5" name="Title 4"/>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9203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US" dirty="0"/>
              <a:t>People</a:t>
            </a:r>
          </a:p>
          <a:p>
            <a:pPr lvl="1"/>
            <a:r>
              <a:rPr lang="en-US" dirty="0"/>
              <a:t>DevOps is a cultural movement; it’s all about people</a:t>
            </a:r>
          </a:p>
          <a:p>
            <a:pPr lvl="1"/>
            <a:r>
              <a:rPr lang="en-US" dirty="0"/>
              <a:t>Building a DevOps culture, therefore, is at the core of DevOps adoption</a:t>
            </a:r>
          </a:p>
          <a:p>
            <a:endParaRPr lang="en-US" dirty="0"/>
          </a:p>
          <a:p>
            <a:r>
              <a:rPr lang="en-US" dirty="0"/>
              <a:t>An organization may adopt the most efficient processes or automated tools possible, but they’re useless without the people who eventually must execute those processes and use those tools</a:t>
            </a:r>
          </a:p>
          <a:p>
            <a:endParaRPr lang="en-US" dirty="0"/>
          </a:p>
          <a:p>
            <a:r>
              <a:rPr lang="en-US" dirty="0"/>
              <a:t>DevOps culture is characterized by a high degree of collaboration across roles, focus on business instead of departmental objectives, trust, and high value placed on learning through experimentation</a:t>
            </a:r>
          </a:p>
          <a:p>
            <a:r>
              <a:rPr lang="en-US" dirty="0"/>
              <a:t>Building a culture isn’t like adopting a process or a tool</a:t>
            </a:r>
          </a:p>
          <a:p>
            <a:r>
              <a:rPr lang="en-US" dirty="0"/>
              <a:t>It requires social engineering of teams of people, each with unique predispositions, experiences, and biases</a:t>
            </a:r>
          </a:p>
          <a:p>
            <a:r>
              <a:rPr lang="en-US" dirty="0"/>
              <a:t>This diversity can make culture-building challenging and difficult</a:t>
            </a:r>
          </a:p>
          <a:p>
            <a:r>
              <a:rPr lang="en-US" dirty="0"/>
              <a:t>Lean and agile transformation practices are at the core of DevOps</a:t>
            </a:r>
          </a:p>
          <a:p>
            <a:endParaRPr lang="en-US" dirty="0"/>
          </a:p>
        </p:txBody>
      </p:sp>
      <p:sp>
        <p:nvSpPr>
          <p:cNvPr id="4" name="Text Placeholder 3"/>
          <p:cNvSpPr>
            <a:spLocks noGrp="1"/>
          </p:cNvSpPr>
          <p:nvPr>
            <p:ph type="body" sz="quarter" idx="14"/>
          </p:nvPr>
        </p:nvSpPr>
        <p:spPr/>
        <p:txBody>
          <a:bodyPr/>
          <a:lstStyle/>
          <a:p>
            <a:r>
              <a:rPr lang="en-US" dirty="0"/>
              <a:t>DevOps is a culture </a:t>
            </a:r>
          </a:p>
        </p:txBody>
      </p:sp>
    </p:spTree>
    <p:extLst>
      <p:ext uri="{BB962C8B-B14F-4D97-AF65-F5344CB8AC3E}">
        <p14:creationId xmlns:p14="http://schemas.microsoft.com/office/powerpoint/2010/main" val="2275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a:xfrm>
            <a:off x="857739" y="1600201"/>
            <a:ext cx="10160000" cy="4419599"/>
          </a:xfrm>
        </p:spPr>
        <p:txBody>
          <a:bodyPr>
            <a:normAutofit/>
          </a:bodyPr>
          <a:lstStyle/>
          <a:p>
            <a:r>
              <a:rPr lang="en-US" dirty="0"/>
              <a:t>“Managing teams would be easy if it wasn’t for the people you have to deal with”</a:t>
            </a:r>
          </a:p>
          <a:p>
            <a:r>
              <a:rPr lang="en-US" dirty="0"/>
              <a:t>Some people react allergically when you call people resources and talk about managing resources</a:t>
            </a:r>
          </a:p>
          <a:p>
            <a:r>
              <a:rPr lang="en-US" dirty="0"/>
              <a:t>A resource is something you can manage without much tailoring</a:t>
            </a:r>
          </a:p>
          <a:p>
            <a:r>
              <a:rPr lang="en-US" dirty="0"/>
              <a:t>For an Example: you can treat one bag of sand like the next bag of sand when it comes to making dikes</a:t>
            </a:r>
          </a:p>
          <a:p>
            <a:r>
              <a:rPr lang="en-US" dirty="0"/>
              <a:t>With people, that is never true</a:t>
            </a:r>
          </a:p>
          <a:p>
            <a:r>
              <a:rPr lang="en-US" dirty="0"/>
              <a:t>For an Example: We have probably all been planning for projects and creating a plan that includes a certain amount of “anonymous full-time equivalents (FTEs).” Then a bit later, we start putting names to it and realize that we need more or less effort based on the actual people we have available for the project</a:t>
            </a:r>
          </a:p>
          <a:p>
            <a:r>
              <a:rPr lang="en-US" dirty="0"/>
              <a:t>One Java developer is just not the same as another; and honestly, we would never consider ourselves to be just a resource whose job someone else could do with the same efficiency and effectiveness</a:t>
            </a:r>
          </a:p>
          <a:p>
            <a:endParaRPr lang="en-US" dirty="0"/>
          </a:p>
        </p:txBody>
      </p:sp>
      <p:sp>
        <p:nvSpPr>
          <p:cNvPr id="4" name="Text Placeholder 3"/>
          <p:cNvSpPr>
            <a:spLocks noGrp="1"/>
          </p:cNvSpPr>
          <p:nvPr>
            <p:ph type="body" sz="quarter" idx="14"/>
          </p:nvPr>
        </p:nvSpPr>
        <p:spPr/>
        <p:txBody>
          <a:bodyPr/>
          <a:lstStyle/>
          <a:p>
            <a:r>
              <a:rPr lang="en-US" dirty="0"/>
              <a:t>Managing People, Not Resources</a:t>
            </a:r>
          </a:p>
        </p:txBody>
      </p:sp>
    </p:spTree>
    <p:extLst>
      <p:ext uri="{BB962C8B-B14F-4D97-AF65-F5344CB8AC3E}">
        <p14:creationId xmlns:p14="http://schemas.microsoft.com/office/powerpoint/2010/main" val="329919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p:txBody>
          <a:bodyPr>
            <a:normAutofit/>
          </a:bodyPr>
          <a:lstStyle/>
          <a:p>
            <a:r>
              <a:rPr lang="en-US" dirty="0"/>
              <a:t>You will not be able to get the organization to change</a:t>
            </a:r>
          </a:p>
          <a:p>
            <a:r>
              <a:rPr lang="en-US" dirty="0"/>
              <a:t>But what you can do is change your part of the organization</a:t>
            </a:r>
          </a:p>
          <a:p>
            <a:r>
              <a:rPr lang="en-US" dirty="0"/>
              <a:t>Manage your teams the way that you would like to be treated</a:t>
            </a:r>
          </a:p>
          <a:p>
            <a:r>
              <a:rPr lang="en-US" dirty="0"/>
              <a:t>As you climb higher in the hierarchy, your area of influence will increase and, with that, a larger and larger part of the organization will work the way you would like it to</a:t>
            </a:r>
          </a:p>
        </p:txBody>
      </p:sp>
      <p:sp>
        <p:nvSpPr>
          <p:cNvPr id="4" name="Text Placeholder 3"/>
          <p:cNvSpPr>
            <a:spLocks noGrp="1"/>
          </p:cNvSpPr>
          <p:nvPr>
            <p:ph type="body" sz="quarter" idx="14"/>
          </p:nvPr>
        </p:nvSpPr>
        <p:spPr/>
        <p:txBody>
          <a:bodyPr/>
          <a:lstStyle/>
          <a:p>
            <a:r>
              <a:rPr lang="en-US" dirty="0"/>
              <a:t>Don’t change Organization; Change yourself</a:t>
            </a:r>
          </a:p>
        </p:txBody>
      </p:sp>
    </p:spTree>
    <p:extLst>
      <p:ext uri="{BB962C8B-B14F-4D97-AF65-F5344CB8AC3E}">
        <p14:creationId xmlns:p14="http://schemas.microsoft.com/office/powerpoint/2010/main" val="313356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p:txBody>
          <a:bodyPr/>
          <a:lstStyle/>
          <a:p>
            <a:r>
              <a:rPr lang="en-US" dirty="0"/>
              <a:t>Getting everyone headed in the same direction</a:t>
            </a:r>
          </a:p>
          <a:p>
            <a:r>
              <a:rPr lang="en-US" dirty="0"/>
              <a:t>And working toward the same goal</a:t>
            </a:r>
          </a:p>
          <a:p>
            <a:r>
              <a:rPr lang="en-US" dirty="0"/>
              <a:t>“Identify Common Business Objective for the Team and Organization”</a:t>
            </a:r>
          </a:p>
          <a:p>
            <a:r>
              <a:rPr lang="en-US" dirty="0"/>
              <a:t>Incent the entire team based on business outcomes versus conflicting team incentives</a:t>
            </a:r>
          </a:p>
          <a:p>
            <a:r>
              <a:rPr lang="en-US" dirty="0"/>
              <a:t>Easy to measure progress of goal for team and organization</a:t>
            </a:r>
          </a:p>
          <a:p>
            <a:r>
              <a:rPr lang="en-US" dirty="0"/>
              <a:t>DevOps isn’t the goal. It helps you reach your goals</a:t>
            </a:r>
          </a:p>
        </p:txBody>
      </p:sp>
      <p:sp>
        <p:nvSpPr>
          <p:cNvPr id="4" name="Text Placeholder 3"/>
          <p:cNvSpPr>
            <a:spLocks noGrp="1"/>
          </p:cNvSpPr>
          <p:nvPr>
            <p:ph type="body" sz="quarter" idx="14"/>
          </p:nvPr>
        </p:nvSpPr>
        <p:spPr/>
        <p:txBody>
          <a:bodyPr/>
          <a:lstStyle/>
          <a:p>
            <a:r>
              <a:rPr lang="en-US" dirty="0"/>
              <a:t>Identifying Business Objective</a:t>
            </a:r>
          </a:p>
        </p:txBody>
      </p:sp>
    </p:spTree>
    <p:extLst>
      <p:ext uri="{BB962C8B-B14F-4D97-AF65-F5344CB8AC3E}">
        <p14:creationId xmlns:p14="http://schemas.microsoft.com/office/powerpoint/2010/main" val="1666565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a:xfrm>
            <a:off x="857739" y="1600201"/>
            <a:ext cx="10160000" cy="4419599"/>
          </a:xfrm>
        </p:spPr>
        <p:txBody>
          <a:bodyPr>
            <a:normAutofit/>
          </a:bodyPr>
          <a:lstStyle/>
          <a:p>
            <a:r>
              <a:rPr lang="en-US" dirty="0"/>
              <a:t>One-On-Ones</a:t>
            </a:r>
          </a:p>
          <a:p>
            <a:pPr lvl="1"/>
            <a:r>
              <a:rPr lang="en-US" dirty="0"/>
              <a:t>Regular one-on-one meetings with the people who report directly to you</a:t>
            </a:r>
          </a:p>
          <a:p>
            <a:pPr lvl="1"/>
            <a:r>
              <a:rPr lang="en-US" dirty="0"/>
              <a:t>Don’t be Anonymous</a:t>
            </a:r>
          </a:p>
          <a:p>
            <a:pPr lvl="1"/>
            <a:r>
              <a:rPr lang="en-US" dirty="0"/>
              <a:t>Having an open-door policy is NOT the same as setting up one-on-ones</a:t>
            </a:r>
          </a:p>
          <a:p>
            <a:pPr lvl="1"/>
            <a:r>
              <a:rPr lang="en-US" dirty="0"/>
              <a:t>Let feel people are important to you</a:t>
            </a:r>
          </a:p>
          <a:p>
            <a:pPr lvl="1"/>
            <a:r>
              <a:rPr lang="en-US" dirty="0"/>
              <a:t>You are making time for them</a:t>
            </a:r>
          </a:p>
          <a:p>
            <a:pPr lvl="1"/>
            <a:r>
              <a:rPr lang="en-US" dirty="0"/>
              <a:t>Best Practices : have weekly or bi weekly 30 minutes one-on –one,  learn more about person, let them raise first and provide your updates</a:t>
            </a:r>
          </a:p>
          <a:p>
            <a:pPr lvl="1"/>
            <a:r>
              <a:rPr lang="en-US" dirty="0"/>
              <a:t>Benefit to Manager?</a:t>
            </a:r>
          </a:p>
          <a:p>
            <a:pPr lvl="1"/>
            <a:r>
              <a:rPr lang="en-US" dirty="0"/>
              <a:t>Benefit to Employee?</a:t>
            </a:r>
          </a:p>
          <a:p>
            <a:r>
              <a:rPr lang="en-US" dirty="0"/>
              <a:t>Feedback</a:t>
            </a:r>
          </a:p>
          <a:p>
            <a:pPr lvl="1"/>
            <a:r>
              <a:rPr lang="en-US" dirty="0"/>
              <a:t>Everyone would like to get more feedback from his or her boss</a:t>
            </a:r>
          </a:p>
          <a:p>
            <a:pPr lvl="1"/>
            <a:r>
              <a:rPr lang="en-US" dirty="0"/>
              <a:t>Dan Pink’s mastery, autonomy, and purpose : “When you do x, y happens, which is not optimal. Can you find a way to do it differently next time to lead to a better outcome? “</a:t>
            </a:r>
          </a:p>
          <a:p>
            <a:pPr lvl="1"/>
            <a:r>
              <a:rPr lang="en-US" dirty="0"/>
              <a:t>Focus on feedback?</a:t>
            </a:r>
          </a:p>
          <a:p>
            <a:endParaRPr lang="en-US" dirty="0"/>
          </a:p>
        </p:txBody>
      </p:sp>
      <p:sp>
        <p:nvSpPr>
          <p:cNvPr id="4" name="Text Placeholder 3"/>
          <p:cNvSpPr>
            <a:spLocks noGrp="1"/>
          </p:cNvSpPr>
          <p:nvPr>
            <p:ph type="body" sz="quarter" idx="14"/>
          </p:nvPr>
        </p:nvSpPr>
        <p:spPr/>
        <p:txBody>
          <a:bodyPr/>
          <a:lstStyle/>
          <a:p>
            <a:r>
              <a:rPr lang="en-US" dirty="0"/>
              <a:t>Effective Management of People</a:t>
            </a:r>
          </a:p>
        </p:txBody>
      </p:sp>
    </p:spTree>
    <p:extLst>
      <p:ext uri="{BB962C8B-B14F-4D97-AF65-F5344CB8AC3E}">
        <p14:creationId xmlns:p14="http://schemas.microsoft.com/office/powerpoint/2010/main" val="237586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Delegation</a:t>
            </a:r>
          </a:p>
          <a:p>
            <a:pPr lvl="1"/>
            <a:r>
              <a:rPr lang="en-US" dirty="0"/>
              <a:t>Feel on delegation of JOB to others?</a:t>
            </a:r>
          </a:p>
          <a:p>
            <a:pPr lvl="1"/>
            <a:r>
              <a:rPr lang="en-US" dirty="0"/>
              <a:t>Managerial Economics 101</a:t>
            </a:r>
          </a:p>
          <a:p>
            <a:r>
              <a:rPr lang="en-US" dirty="0"/>
              <a:t>Creating a Blameless Culture</a:t>
            </a:r>
          </a:p>
          <a:p>
            <a:pPr lvl="1"/>
            <a:r>
              <a:rPr lang="en-US" dirty="0"/>
              <a:t>Who is being blamed?</a:t>
            </a:r>
          </a:p>
          <a:p>
            <a:pPr lvl="1"/>
            <a:r>
              <a:rPr lang="en-US" dirty="0"/>
              <a:t>You will have to cover it without delegating the blame to the person in your team who is responsible</a:t>
            </a:r>
          </a:p>
          <a:p>
            <a:pPr lvl="1"/>
            <a:r>
              <a:rPr lang="en-US" dirty="0"/>
              <a:t>The team will appreciate this</a:t>
            </a:r>
          </a:p>
          <a:p>
            <a:pPr lvl="1"/>
            <a:r>
              <a:rPr lang="en-US" dirty="0"/>
              <a:t>The more you share with the rest of the organization the positive impact a member of your team has made, the better you will look too</a:t>
            </a:r>
          </a:p>
          <a:p>
            <a:pPr lvl="1"/>
            <a:r>
              <a:rPr lang="en-US" dirty="0"/>
              <a:t>These two practices empower the people on your team to do the best job they can for you</a:t>
            </a:r>
          </a:p>
          <a:p>
            <a:pPr lvl="1"/>
            <a:r>
              <a:rPr lang="en-US" dirty="0"/>
              <a:t>Whenever you have failures or problems, your root-cause analysis should not focus on who did what but on how we need to change the system so that the next person is able to avoid making the mistake again</a:t>
            </a:r>
          </a:p>
        </p:txBody>
      </p:sp>
      <p:sp>
        <p:nvSpPr>
          <p:cNvPr id="4" name="Text Placeholder 3"/>
          <p:cNvSpPr>
            <a:spLocks noGrp="1"/>
          </p:cNvSpPr>
          <p:nvPr>
            <p:ph type="body" sz="quarter" idx="14"/>
          </p:nvPr>
        </p:nvSpPr>
        <p:spPr/>
        <p:txBody>
          <a:bodyPr/>
          <a:lstStyle/>
          <a:p>
            <a:r>
              <a:rPr lang="en-US" dirty="0"/>
              <a:t>Effective Management of People Contd..</a:t>
            </a:r>
          </a:p>
        </p:txBody>
      </p:sp>
    </p:spTree>
    <p:extLst>
      <p:ext uri="{BB962C8B-B14F-4D97-AF65-F5344CB8AC3E}">
        <p14:creationId xmlns:p14="http://schemas.microsoft.com/office/powerpoint/2010/main" val="300992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People Dimension</a:t>
            </a:r>
          </a:p>
        </p:txBody>
      </p:sp>
      <p:sp>
        <p:nvSpPr>
          <p:cNvPr id="3" name="Text Placeholder 2"/>
          <p:cNvSpPr>
            <a:spLocks noGrp="1"/>
          </p:cNvSpPr>
          <p:nvPr>
            <p:ph type="body" sz="quarter" idx="13"/>
          </p:nvPr>
        </p:nvSpPr>
        <p:spPr>
          <a:xfrm>
            <a:off x="857739" y="1600201"/>
            <a:ext cx="10160000" cy="4571999"/>
          </a:xfrm>
        </p:spPr>
        <p:txBody>
          <a:bodyPr>
            <a:normAutofit/>
          </a:bodyPr>
          <a:lstStyle/>
          <a:p>
            <a:r>
              <a:rPr lang="en-US" dirty="0"/>
              <a:t>Measuring Your Organizational Culture</a:t>
            </a:r>
          </a:p>
          <a:p>
            <a:pPr lvl="1"/>
            <a:r>
              <a:rPr lang="en-US" dirty="0"/>
              <a:t>There are a few different ways to measure culture</a:t>
            </a:r>
          </a:p>
          <a:p>
            <a:pPr lvl="1"/>
            <a:r>
              <a:rPr lang="en-US" dirty="0"/>
              <a:t>The </a:t>
            </a:r>
            <a:r>
              <a:rPr lang="en-US" dirty="0" err="1"/>
              <a:t>Westrum</a:t>
            </a:r>
            <a:r>
              <a:rPr lang="en-US" dirty="0"/>
              <a:t> survey measures</a:t>
            </a:r>
          </a:p>
          <a:p>
            <a:pPr lvl="2"/>
            <a:r>
              <a:rPr lang="en-US" dirty="0"/>
              <a:t>On my team, information is actively sought.</a:t>
            </a:r>
          </a:p>
          <a:p>
            <a:pPr lvl="2"/>
            <a:r>
              <a:rPr lang="en-US" dirty="0"/>
              <a:t>On my team, failures are learning opportunities, and messengers of them are not punished.</a:t>
            </a:r>
          </a:p>
          <a:p>
            <a:pPr lvl="2"/>
            <a:r>
              <a:rPr lang="en-US" dirty="0"/>
              <a:t>On my team, responsibilities are shared.</a:t>
            </a:r>
          </a:p>
          <a:p>
            <a:pPr lvl="2"/>
            <a:r>
              <a:rPr lang="en-US" dirty="0"/>
              <a:t>On my team, cross-functional collaboration is encouraged and rewarded.</a:t>
            </a:r>
          </a:p>
          <a:p>
            <a:pPr lvl="2"/>
            <a:r>
              <a:rPr lang="en-US" dirty="0"/>
              <a:t>On my team, failure causes inquiry.</a:t>
            </a:r>
          </a:p>
          <a:p>
            <a:pPr lvl="2"/>
            <a:r>
              <a:rPr lang="en-US" dirty="0"/>
              <a:t>On my team, new ideas are welcomed</a:t>
            </a:r>
          </a:p>
          <a:p>
            <a:pPr lvl="1"/>
            <a:r>
              <a:rPr lang="en-US" dirty="0"/>
              <a:t>There are few more suggestions:</a:t>
            </a:r>
          </a:p>
          <a:p>
            <a:pPr lvl="2"/>
            <a:r>
              <a:rPr lang="en-US" dirty="0"/>
              <a:t>I would recommend the team to my friends as a good place to work.</a:t>
            </a:r>
          </a:p>
          <a:p>
            <a:pPr lvl="2"/>
            <a:r>
              <a:rPr lang="en-US" dirty="0"/>
              <a:t>I have the tools and resources to do my role well.</a:t>
            </a:r>
          </a:p>
          <a:p>
            <a:pPr lvl="2"/>
            <a:r>
              <a:rPr lang="en-US" dirty="0"/>
              <a:t>I rarely think about leaving this team or my company.</a:t>
            </a:r>
          </a:p>
          <a:p>
            <a:pPr lvl="2"/>
            <a:r>
              <a:rPr lang="en-US" dirty="0"/>
              <a:t>My role makes good use of my skills and abilities.</a:t>
            </a:r>
          </a:p>
          <a:p>
            <a:r>
              <a:rPr lang="en-US" dirty="0"/>
              <a:t>Remember that advice stated before: you can only control your part of the organization</a:t>
            </a:r>
          </a:p>
        </p:txBody>
      </p:sp>
      <p:sp>
        <p:nvSpPr>
          <p:cNvPr id="4" name="Text Placeholder 3"/>
          <p:cNvSpPr>
            <a:spLocks noGrp="1"/>
          </p:cNvSpPr>
          <p:nvPr>
            <p:ph type="body" sz="quarter" idx="14"/>
          </p:nvPr>
        </p:nvSpPr>
        <p:spPr/>
        <p:txBody>
          <a:bodyPr/>
          <a:lstStyle/>
          <a:p>
            <a:r>
              <a:rPr lang="en-US" dirty="0"/>
              <a:t>Effective Management of People Contd..</a:t>
            </a:r>
          </a:p>
        </p:txBody>
      </p:sp>
    </p:spTree>
    <p:extLst>
      <p:ext uri="{BB962C8B-B14F-4D97-AF65-F5344CB8AC3E}">
        <p14:creationId xmlns:p14="http://schemas.microsoft.com/office/powerpoint/2010/main" val="1212518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s_16-9-template" id="{B7A0C74C-E369-44C7-A546-EF1EA9C648F2}" vid="{8DB36153-B58A-4978-9624-5131A009622A}"/>
    </a:ext>
  </a:extLst>
</a:theme>
</file>

<file path=docProps/app.xml><?xml version="1.0" encoding="utf-8"?>
<Properties xmlns="http://schemas.openxmlformats.org/officeDocument/2006/extended-properties" xmlns:vt="http://schemas.openxmlformats.org/officeDocument/2006/docPropsVTypes">
  <Template>Bits_Recording_Sample</Template>
  <TotalTime>88</TotalTime>
  <Words>965</Words>
  <Application>Microsoft Office PowerPoint</Application>
  <PresentationFormat>Widescreen</PresentationFormat>
  <Paragraphs>98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Helvetica</vt:lpstr>
      <vt:lpstr>Helvetica Light</vt:lpstr>
      <vt:lpstr>Office Theme</vt:lpstr>
      <vt:lpstr>Introduction to DevOps</vt:lpstr>
      <vt:lpstr>Agenda</vt:lpstr>
      <vt:lpstr>DevOps People Dimension</vt:lpstr>
      <vt:lpstr>DevOps People Dimension</vt:lpstr>
      <vt:lpstr>DevOps People Dimension</vt:lpstr>
      <vt:lpstr>DevOps People Dimension</vt:lpstr>
      <vt:lpstr>DevOps People Dimension</vt:lpstr>
      <vt:lpstr>DevOps People Dimension</vt:lpstr>
      <vt:lpstr>DevOps People Dimension</vt:lpstr>
      <vt:lpstr>DevOps People Dimension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Sonika Rathi</dc:creator>
  <cp:lastModifiedBy>Yalawar, Pravin</cp:lastModifiedBy>
  <cp:revision>7</cp:revision>
  <dcterms:created xsi:type="dcterms:W3CDTF">2019-03-26T10:29:21Z</dcterms:created>
  <dcterms:modified xsi:type="dcterms:W3CDTF">2019-04-01T09:55:34Z</dcterms:modified>
</cp:coreProperties>
</file>